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374" r:id="rId3"/>
    <p:sldId id="373" r:id="rId4"/>
    <p:sldId id="376" r:id="rId5"/>
    <p:sldId id="375" r:id="rId6"/>
    <p:sldId id="377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user" initials="u [2]" lastIdx="2" clrIdx="1">
    <p:extLst>
      <p:ext uri="{19B8F6BF-5375-455C-9EA6-DF929625EA0E}">
        <p15:presenceInfo xmlns:p15="http://schemas.microsoft.com/office/powerpoint/2012/main" userId="b4cb58d56f34162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B98"/>
    <a:srgbClr val="C9D6ED"/>
    <a:srgbClr val="BFCFEB"/>
    <a:srgbClr val="AF238C"/>
    <a:srgbClr val="FFFFFF"/>
    <a:srgbClr val="73C6BE"/>
    <a:srgbClr val="7D7D7D"/>
    <a:srgbClr val="3FB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86300" autoAdjust="0"/>
  </p:normalViewPr>
  <p:slideViewPr>
    <p:cSldViewPr snapToGrid="0">
      <p:cViewPr varScale="1">
        <p:scale>
          <a:sx n="99" d="100"/>
          <a:sy n="99" d="100"/>
        </p:scale>
        <p:origin x="1806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3-03-10T13:27:51.950" idx="2">
    <p:pos x="5386" y="520"/>
    <p:text>필름 형태로 제작 불가 --&gt; 온전히 필름 형태로 형성이 어렵고 쪼그라 듦</p:text>
    <p:extLst>
      <p:ext uri="{C676402C-5697-4E1C-873F-D02D1690AC5C}">
        <p15:threadingInfo xmlns:p15="http://schemas.microsoft.com/office/powerpoint/2012/main" timeZoneBias="-54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FA405-10C3-4E81-818E-901C0FDBA261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31582-E7B2-4E0F-9C50-1723209A2C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36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31582-E7B2-4E0F-9C50-1723209A2CC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618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31582-E7B2-4E0F-9C50-1723209A2CC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375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31582-E7B2-4E0F-9C50-1723209A2CC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113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28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94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187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958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27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020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50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214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E94CE8A-38B9-46C1-8B6F-1E378D2DDEA9}"/>
              </a:ext>
            </a:extLst>
          </p:cNvPr>
          <p:cNvSpPr/>
          <p:nvPr userDrawn="1"/>
        </p:nvSpPr>
        <p:spPr>
          <a:xfrm>
            <a:off x="0" y="0"/>
            <a:ext cx="9144000" cy="651353"/>
          </a:xfrm>
          <a:prstGeom prst="rect">
            <a:avLst/>
          </a:prstGeom>
          <a:solidFill>
            <a:srgbClr val="00A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067A2EB-CD67-413E-B582-E2F9BBE082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363" y="6132361"/>
            <a:ext cx="1172095" cy="64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73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552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80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F85BD-72DC-4BF6-9E77-51B48B7CDD4B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54AAD-6824-448B-80E3-E2E4176B40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8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6" Type="http://schemas.microsoft.com/office/2007/relationships/hdphoto" Target="../media/hdphoto7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comments" Target="../comments/comment1.x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3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D27FBAE-AAA3-429D-AB80-6AE216D8B9F5}"/>
              </a:ext>
            </a:extLst>
          </p:cNvPr>
          <p:cNvSpPr/>
          <p:nvPr/>
        </p:nvSpPr>
        <p:spPr>
          <a:xfrm>
            <a:off x="0" y="2908513"/>
            <a:ext cx="9144000" cy="1040973"/>
          </a:xfrm>
          <a:prstGeom prst="rect">
            <a:avLst/>
          </a:prstGeom>
          <a:solidFill>
            <a:srgbClr val="00AB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B151F1-44D1-41A5-974F-A441BDEFD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363" y="6132361"/>
            <a:ext cx="1172095" cy="6479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ADC7FF-4F9D-49FD-980F-4E8463C61A06}"/>
              </a:ext>
            </a:extLst>
          </p:cNvPr>
          <p:cNvSpPr txBox="1"/>
          <p:nvPr/>
        </p:nvSpPr>
        <p:spPr>
          <a:xfrm>
            <a:off x="216310" y="3136611"/>
            <a:ext cx="87638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Weekly Report (2023.03.10)</a:t>
            </a:r>
            <a:endParaRPr lang="ko-KR" altLang="en-US" sz="32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58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6DD3-E5F8-4B63-84EF-5BF918C9C561}"/>
              </a:ext>
            </a:extLst>
          </p:cNvPr>
          <p:cNvSpPr txBox="1"/>
          <p:nvPr/>
        </p:nvSpPr>
        <p:spPr>
          <a:xfrm>
            <a:off x="0" y="57150"/>
            <a:ext cx="8763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</a:t>
            </a:r>
            <a:endParaRPr lang="ko-KR" altLang="en-US" sz="2800" b="1" baseline="-25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59A66FC-9D11-4FDF-A55D-50918F53B9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854733"/>
              </p:ext>
            </p:extLst>
          </p:nvPr>
        </p:nvGraphicFramePr>
        <p:xfrm>
          <a:off x="0" y="843413"/>
          <a:ext cx="9110328" cy="517117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7582">
                  <a:extLst>
                    <a:ext uri="{9D8B030D-6E8A-4147-A177-3AD203B41FA5}">
                      <a16:colId xmlns:a16="http://schemas.microsoft.com/office/drawing/2014/main" val="67634306"/>
                    </a:ext>
                  </a:extLst>
                </a:gridCol>
                <a:gridCol w="2277582">
                  <a:extLst>
                    <a:ext uri="{9D8B030D-6E8A-4147-A177-3AD203B41FA5}">
                      <a16:colId xmlns:a16="http://schemas.microsoft.com/office/drawing/2014/main" val="3110857389"/>
                    </a:ext>
                  </a:extLst>
                </a:gridCol>
                <a:gridCol w="2277582">
                  <a:extLst>
                    <a:ext uri="{9D8B030D-6E8A-4147-A177-3AD203B41FA5}">
                      <a16:colId xmlns:a16="http://schemas.microsoft.com/office/drawing/2014/main" val="941846720"/>
                    </a:ext>
                  </a:extLst>
                </a:gridCol>
                <a:gridCol w="2277582">
                  <a:extLst>
                    <a:ext uri="{9D8B030D-6E8A-4147-A177-3AD203B41FA5}">
                      <a16:colId xmlns:a16="http://schemas.microsoft.com/office/drawing/2014/main" val="2587143164"/>
                    </a:ext>
                  </a:extLst>
                </a:gridCol>
              </a:tblGrid>
              <a:tr h="4162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Methyl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acrylate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(MA)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Ethyl acrylate (EA)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Butyl acrylate (BA)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Hexyl acrylate (HA)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373814"/>
                  </a:ext>
                </a:extLst>
              </a:tr>
              <a:tr h="229690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414619"/>
                  </a:ext>
                </a:extLst>
              </a:tr>
              <a:tr h="24579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706826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E78726F6-DA99-4FD6-8A93-1DFA72574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100" y="1449404"/>
            <a:ext cx="2214762" cy="186870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61CAFA-D6FC-4B59-8E6F-63E2DFA394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100" y="3898230"/>
            <a:ext cx="2214762" cy="18687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2E00E7-7A4B-4ABB-B3B6-3AAB76B4DE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99133"/>
            <a:ext cx="2214762" cy="18687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CAD85B0-B739-4AD9-90E9-1F6C30606C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190" y="1449404"/>
            <a:ext cx="2214762" cy="18687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337184C-FF07-4B8F-B3D4-E7E61A6DF5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38" y="1449404"/>
            <a:ext cx="2214762" cy="186870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27FA54F-649F-4159-B49D-BF6EA7AE33A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38" y="3899134"/>
            <a:ext cx="2214762" cy="186870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BE12855-0426-4E8B-91B6-23174577847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0" y="1449404"/>
            <a:ext cx="2188234" cy="184632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863FA92-C315-4268-9A72-79F22D42B54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2" y="3898230"/>
            <a:ext cx="2214761" cy="18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028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25A42D-662B-446B-8805-33CA2456FC7E}"/>
              </a:ext>
            </a:extLst>
          </p:cNvPr>
          <p:cNvSpPr txBox="1"/>
          <p:nvPr/>
        </p:nvSpPr>
        <p:spPr>
          <a:xfrm>
            <a:off x="0" y="57150"/>
            <a:ext cx="8763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Pore size</a:t>
            </a:r>
            <a:endParaRPr lang="ko-KR" altLang="en-US" sz="2800" b="1" baseline="-25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7" name="개체 46">
            <a:extLst>
              <a:ext uri="{FF2B5EF4-FFF2-40B4-BE49-F238E27FC236}">
                <a16:creationId xmlns:a16="http://schemas.microsoft.com/office/drawing/2014/main" id="{15B3D856-6D88-4411-B9F1-1040DF92FD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4910818"/>
              </p:ext>
            </p:extLst>
          </p:nvPr>
        </p:nvGraphicFramePr>
        <p:xfrm>
          <a:off x="1179604" y="755615"/>
          <a:ext cx="6784791" cy="47392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0" name="Graph" r:id="rId4" imgW="4154760" imgH="2901600" progId="Origin50.Graph">
                  <p:embed/>
                </p:oleObj>
              </mc:Choice>
              <mc:Fallback>
                <p:oleObj name="Graph" r:id="rId4" imgW="4154760" imgH="2901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79604" y="755615"/>
                        <a:ext cx="6784791" cy="47392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34514E66-A172-4241-B158-8D379EA8E250}"/>
              </a:ext>
            </a:extLst>
          </p:cNvPr>
          <p:cNvSpPr txBox="1"/>
          <p:nvPr/>
        </p:nvSpPr>
        <p:spPr>
          <a:xfrm>
            <a:off x="661177" y="5364795"/>
            <a:ext cx="8283658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+mn-ea"/>
              </a:rPr>
              <a:t>알킬기가</a:t>
            </a:r>
            <a:r>
              <a:rPr lang="ko-KR" altLang="en-US" sz="1200" dirty="0">
                <a:latin typeface="+mn-ea"/>
              </a:rPr>
              <a:t> 짧아질 수록 </a:t>
            </a:r>
            <a:r>
              <a:rPr lang="en-US" altLang="ko-KR" sz="1200" dirty="0">
                <a:latin typeface="+mn-ea"/>
              </a:rPr>
              <a:t>pore size</a:t>
            </a:r>
            <a:r>
              <a:rPr lang="ko-KR" altLang="en-US" sz="1200" dirty="0">
                <a:latin typeface="+mn-ea"/>
              </a:rPr>
              <a:t>가 작아지는 경향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Methyl, ethyl </a:t>
            </a:r>
            <a:r>
              <a:rPr lang="ko-KR" altLang="en-US" sz="1200" dirty="0">
                <a:latin typeface="+mn-ea"/>
              </a:rPr>
              <a:t>끼리 비슷한 경향</a:t>
            </a:r>
            <a:r>
              <a:rPr lang="en-US" altLang="ko-KR" sz="1200" dirty="0">
                <a:latin typeface="+mn-ea"/>
              </a:rPr>
              <a:t>, butyl, hexyl </a:t>
            </a:r>
            <a:r>
              <a:rPr lang="ko-KR" altLang="en-US" sz="1200" dirty="0">
                <a:latin typeface="+mn-ea"/>
              </a:rPr>
              <a:t>끼리 비슷한 경향 보임</a:t>
            </a:r>
            <a:endParaRPr lang="en-US" altLang="ko-KR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4515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25A42D-662B-446B-8805-33CA2456FC7E}"/>
              </a:ext>
            </a:extLst>
          </p:cNvPr>
          <p:cNvSpPr txBox="1"/>
          <p:nvPr/>
        </p:nvSpPr>
        <p:spPr>
          <a:xfrm>
            <a:off x="0" y="57150"/>
            <a:ext cx="8763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UTM</a:t>
            </a:r>
            <a:endParaRPr lang="ko-KR" altLang="en-US" sz="2800" b="1" baseline="-25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AC0DFE-3265-4714-8906-E0B6D3435CF8}"/>
              </a:ext>
            </a:extLst>
          </p:cNvPr>
          <p:cNvSpPr txBox="1"/>
          <p:nvPr/>
        </p:nvSpPr>
        <p:spPr>
          <a:xfrm>
            <a:off x="430171" y="5056589"/>
            <a:ext cx="8283658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Methyl acrylate</a:t>
            </a:r>
            <a:r>
              <a:rPr lang="ko-KR" altLang="en-US" sz="1200" dirty="0">
                <a:latin typeface="+mn-ea"/>
              </a:rPr>
              <a:t>로 제작한 </a:t>
            </a:r>
            <a:r>
              <a:rPr lang="en-US" altLang="ko-KR" sz="1200" dirty="0">
                <a:latin typeface="+mn-ea"/>
              </a:rPr>
              <a:t>sponge</a:t>
            </a:r>
            <a:r>
              <a:rPr lang="ko-KR" altLang="en-US" sz="1200" dirty="0">
                <a:latin typeface="+mn-ea"/>
              </a:rPr>
              <a:t>의 </a:t>
            </a:r>
            <a:r>
              <a:rPr lang="ko-KR" altLang="en-US" sz="1200" dirty="0" err="1">
                <a:latin typeface="+mn-ea"/>
              </a:rPr>
              <a:t>신율이</a:t>
            </a:r>
            <a:r>
              <a:rPr lang="ko-KR" altLang="en-US" sz="1200" dirty="0">
                <a:latin typeface="+mn-ea"/>
              </a:rPr>
              <a:t> 더욱 증가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그러나 압축 시에 본래 형태로 돌아오는 데에 시간이 오래 소요됨</a:t>
            </a:r>
            <a:endParaRPr lang="en-US" altLang="ko-KR" sz="1200" dirty="0">
              <a:latin typeface="+mn-ea"/>
            </a:endParaRP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53E07137-023C-4B1E-ACD3-509BFEAA15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737782"/>
              </p:ext>
            </p:extLst>
          </p:nvPr>
        </p:nvGraphicFramePr>
        <p:xfrm>
          <a:off x="631904" y="1626669"/>
          <a:ext cx="4286606" cy="299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Graph" r:id="rId4" imgW="4154760" imgH="2901600" progId="Origin50.Graph">
                  <p:embed/>
                </p:oleObj>
              </mc:Choice>
              <mc:Fallback>
                <p:oleObj name="Graph" r:id="rId4" imgW="4154760" imgH="2901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904" y="1626669"/>
                        <a:ext cx="4286606" cy="2994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931C7CD1-66F7-4BAB-A201-71A6BE6186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1790172"/>
              </p:ext>
            </p:extLst>
          </p:nvPr>
        </p:nvGraphicFramePr>
        <p:xfrm>
          <a:off x="4381909" y="1626670"/>
          <a:ext cx="4286607" cy="2994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name="Graph" r:id="rId6" imgW="4154760" imgH="2901600" progId="Origin50.Graph">
                  <p:embed/>
                </p:oleObj>
              </mc:Choice>
              <mc:Fallback>
                <p:oleObj name="Graph" r:id="rId6" imgW="4154760" imgH="2901600" progId="Origin50.Graph">
                  <p:embed/>
                  <p:pic>
                    <p:nvPicPr>
                      <p:cNvPr id="3" name="개체 2">
                        <a:extLst>
                          <a:ext uri="{FF2B5EF4-FFF2-40B4-BE49-F238E27FC236}">
                            <a16:creationId xmlns:a16="http://schemas.microsoft.com/office/drawing/2014/main" id="{7318298B-90BB-4EC2-B517-D9E3B9CA71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381909" y="1626670"/>
                        <a:ext cx="4286607" cy="2994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28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00045-976A-4F8E-84B6-E8E54B7FE97A}"/>
              </a:ext>
            </a:extLst>
          </p:cNvPr>
          <p:cNvSpPr txBox="1"/>
          <p:nvPr/>
        </p:nvSpPr>
        <p:spPr>
          <a:xfrm>
            <a:off x="621808" y="4926086"/>
            <a:ext cx="7900384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Methyl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acrylate: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ethyl acrylate</a:t>
            </a:r>
            <a:r>
              <a:rPr lang="ko-KR" altLang="en-US" sz="1200" dirty="0">
                <a:latin typeface="+mn-ea"/>
              </a:rPr>
              <a:t>보다 잘 늘어나지만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스펀지가 매우 </a:t>
            </a:r>
            <a:r>
              <a:rPr lang="en-US" altLang="ko-KR" sz="1200" dirty="0">
                <a:latin typeface="+mn-ea"/>
              </a:rPr>
              <a:t>rigid</a:t>
            </a:r>
            <a:r>
              <a:rPr lang="ko-KR" altLang="en-US" sz="1200" dirty="0">
                <a:latin typeface="+mn-ea"/>
              </a:rPr>
              <a:t>하며 압축 시 형태 회복이 매우 느림</a:t>
            </a:r>
            <a:endParaRPr lang="en-US" altLang="ko-KR" sz="1200" dirty="0">
              <a:latin typeface="+mn-ea"/>
            </a:endParaRPr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4AAC24F6-3398-4492-8633-7C0DB15E56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654475"/>
              </p:ext>
            </p:extLst>
          </p:nvPr>
        </p:nvGraphicFramePr>
        <p:xfrm>
          <a:off x="4429944" y="1643171"/>
          <a:ext cx="4333875" cy="3027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name="Graph" r:id="rId3" imgW="4154760" imgH="2901600" progId="Origin50.Graph">
                  <p:embed/>
                </p:oleObj>
              </mc:Choice>
              <mc:Fallback>
                <p:oleObj name="Graph" r:id="rId3" imgW="4154760" imgH="2901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9944" y="1643171"/>
                        <a:ext cx="4333875" cy="3027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485D9598-BB65-44E7-BE40-F9C4C8A47F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036806"/>
              </p:ext>
            </p:extLst>
          </p:nvPr>
        </p:nvGraphicFramePr>
        <p:xfrm>
          <a:off x="500389" y="1643171"/>
          <a:ext cx="4333875" cy="3027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4" name="Graph" r:id="rId5" imgW="4154760" imgH="2901600" progId="Origin50.Graph">
                  <p:embed/>
                </p:oleObj>
              </mc:Choice>
              <mc:Fallback>
                <p:oleObj name="Graph" r:id="rId5" imgW="4154760" imgH="290160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0389" y="1643171"/>
                        <a:ext cx="4333875" cy="3027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A952D3B-7A2F-44AE-9202-7E71AB8846E6}"/>
              </a:ext>
            </a:extLst>
          </p:cNvPr>
          <p:cNvSpPr txBox="1"/>
          <p:nvPr/>
        </p:nvSpPr>
        <p:spPr>
          <a:xfrm>
            <a:off x="0" y="57150"/>
            <a:ext cx="8763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Stretch-release cycle</a:t>
            </a:r>
            <a:endParaRPr lang="ko-KR" altLang="en-US" sz="2800" b="1" baseline="-25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1722B-B8B3-48C7-9A6F-D0F0CC793602}"/>
              </a:ext>
            </a:extLst>
          </p:cNvPr>
          <p:cNvSpPr txBox="1"/>
          <p:nvPr/>
        </p:nvSpPr>
        <p:spPr>
          <a:xfrm>
            <a:off x="1473036" y="1387510"/>
            <a:ext cx="2556858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latin typeface="+mn-ea"/>
              </a:rPr>
              <a:t>Ethyl</a:t>
            </a:r>
            <a:r>
              <a:rPr lang="ko-KR" altLang="en-US" sz="1200" b="1" dirty="0">
                <a:latin typeface="+mn-ea"/>
              </a:rPr>
              <a:t> </a:t>
            </a:r>
            <a:r>
              <a:rPr lang="en-US" altLang="ko-KR" sz="1200" b="1" dirty="0">
                <a:latin typeface="+mn-ea"/>
              </a:rPr>
              <a:t>acrylate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CD73F1-1356-46FF-A330-9046A575D83F}"/>
              </a:ext>
            </a:extLst>
          </p:cNvPr>
          <p:cNvSpPr txBox="1"/>
          <p:nvPr/>
        </p:nvSpPr>
        <p:spPr>
          <a:xfrm>
            <a:off x="5318452" y="1387510"/>
            <a:ext cx="2556858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latin typeface="+mn-ea"/>
              </a:rPr>
              <a:t>Methyl</a:t>
            </a:r>
            <a:r>
              <a:rPr lang="ko-KR" altLang="en-US" sz="1200" b="1" dirty="0">
                <a:latin typeface="+mn-ea"/>
              </a:rPr>
              <a:t> </a:t>
            </a:r>
            <a:r>
              <a:rPr lang="en-US" altLang="ko-KR" sz="1200" b="1" dirty="0">
                <a:latin typeface="+mn-ea"/>
              </a:rPr>
              <a:t>acrylate</a:t>
            </a:r>
          </a:p>
        </p:txBody>
      </p:sp>
    </p:spTree>
    <p:extLst>
      <p:ext uri="{BB962C8B-B14F-4D97-AF65-F5344CB8AC3E}">
        <p14:creationId xmlns:p14="http://schemas.microsoft.com/office/powerpoint/2010/main" val="502493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EFA9C8-4AF5-43B5-B463-E14BE816141B}"/>
              </a:ext>
            </a:extLst>
          </p:cNvPr>
          <p:cNvSpPr txBox="1"/>
          <p:nvPr/>
        </p:nvSpPr>
        <p:spPr>
          <a:xfrm>
            <a:off x="0" y="57150"/>
            <a:ext cx="87638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3/3 monthly</a:t>
            </a:r>
            <a:r>
              <a:rPr lang="ko-KR" altLang="en-US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seminar feedback</a:t>
            </a:r>
            <a:endParaRPr lang="ko-KR" altLang="en-US" sz="2800" b="1" baseline="-25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435D41-AEDD-4C20-8EF3-F32991CD77D5}"/>
              </a:ext>
            </a:extLst>
          </p:cNvPr>
          <p:cNvSpPr txBox="1"/>
          <p:nvPr/>
        </p:nvSpPr>
        <p:spPr>
          <a:xfrm>
            <a:off x="0" y="739097"/>
            <a:ext cx="7900384" cy="310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AFM </a:t>
            </a:r>
            <a:r>
              <a:rPr lang="ko-KR" altLang="en-US" sz="1200" dirty="0">
                <a:latin typeface="+mn-ea"/>
              </a:rPr>
              <a:t>측정 권유</a:t>
            </a:r>
            <a:endParaRPr lang="en-US" altLang="ko-KR" sz="12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+mn-ea"/>
              </a:rPr>
              <a:t>Sessile drop </a:t>
            </a:r>
            <a:r>
              <a:rPr lang="ko-KR" altLang="en-US" sz="1200" dirty="0">
                <a:latin typeface="+mn-ea"/>
              </a:rPr>
              <a:t>외에 다른 방법으로 </a:t>
            </a:r>
            <a:r>
              <a:rPr lang="ko-KR" altLang="en-US" sz="1200" dirty="0" err="1">
                <a:latin typeface="+mn-ea"/>
              </a:rPr>
              <a:t>접촉각</a:t>
            </a:r>
            <a:r>
              <a:rPr lang="ko-KR" altLang="en-US" sz="1200" dirty="0">
                <a:latin typeface="+mn-ea"/>
              </a:rPr>
              <a:t> 측정 </a:t>
            </a: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물방울 올렸다 내렸다 반복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소재 설계의 필요성</a:t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오일을 잘 흡수하기 위해서는 어떤 형태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크기의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pore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를 가져야 하는지</a:t>
            </a:r>
            <a:br>
              <a:rPr lang="en-US" altLang="ko-KR" sz="1200" dirty="0">
                <a:latin typeface="+mn-ea"/>
                <a:sym typeface="Wingdings" panose="05000000000000000000" pitchFamily="2" charset="2"/>
              </a:rPr>
            </a:b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 pore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가 열려 있는지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닫혀 있는지</a:t>
            </a:r>
            <a:br>
              <a:rPr lang="en-US" altLang="ko-KR" sz="1200" dirty="0">
                <a:latin typeface="+mn-ea"/>
                <a:sym typeface="Wingdings" panose="05000000000000000000" pitchFamily="2" charset="2"/>
              </a:rPr>
            </a:b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어떤 </a:t>
            </a:r>
            <a:r>
              <a:rPr lang="en-US" altLang="ko-KR" sz="1200" dirty="0" err="1">
                <a:latin typeface="+mn-ea"/>
                <a:sym typeface="Wingdings" panose="05000000000000000000" pitchFamily="2" charset="2"/>
              </a:rPr>
              <a:t>porogen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으로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pore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를 만드는게 적절한지</a:t>
            </a:r>
            <a:br>
              <a:rPr lang="en-US" altLang="ko-KR" sz="1200" dirty="0">
                <a:latin typeface="+mn-ea"/>
                <a:sym typeface="Wingdings" panose="05000000000000000000" pitchFamily="2" charset="2"/>
              </a:rPr>
            </a:b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 monomer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를 여러 개 사용하여 했을 때 왜 에틸기가 더 잘 나오는지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(butyl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이랑은 무슨 차이가 있는지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다른 소재와의 비교군이 있으면 좋겠음</a:t>
            </a:r>
            <a:br>
              <a:rPr lang="en-US" altLang="ko-KR" sz="1200" dirty="0">
                <a:latin typeface="+mn-ea"/>
                <a:sym typeface="Wingdings" panose="05000000000000000000" pitchFamily="2" charset="2"/>
              </a:rPr>
            </a:b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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PDMS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 언급 했으나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,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최근 논문도 넣었으면 좋겠다</a:t>
            </a:r>
            <a:endParaRPr lang="en-US" altLang="ko-KR" sz="1200" dirty="0">
              <a:latin typeface="+mn-ea"/>
              <a:sym typeface="Wingdings" panose="05000000000000000000" pitchFamily="2" charset="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스펀지 내부에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F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가 잘 있는지 확인할 필요 있음</a:t>
            </a:r>
            <a:endParaRPr lang="en-US" altLang="ko-KR" sz="1200" dirty="0">
              <a:latin typeface="+mn-ea"/>
              <a:sym typeface="Wingdings" panose="05000000000000000000" pitchFamily="2" charset="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무엇보다 왜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FG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를 사용해야 하는지 이유가 명확하지 않음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(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왜 그래핀인지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? 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왜 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F</a:t>
            </a:r>
            <a:r>
              <a:rPr lang="ko-KR" altLang="en-US" sz="1200" dirty="0">
                <a:latin typeface="+mn-ea"/>
                <a:sym typeface="Wingdings" panose="05000000000000000000" pitchFamily="2" charset="2"/>
              </a:rPr>
              <a:t>를 붙여야 하는지</a:t>
            </a:r>
            <a:r>
              <a:rPr lang="en-US" altLang="ko-KR" sz="1200" dirty="0">
                <a:latin typeface="+mn-ea"/>
                <a:sym typeface="Wingdings" panose="05000000000000000000" pitchFamily="2" charset="2"/>
              </a:rPr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690311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16140</TotalTime>
  <Words>217</Words>
  <Application>Microsoft Office PowerPoint</Application>
  <PresentationFormat>화면 슬라이드 쇼(4:3)</PresentationFormat>
  <Paragraphs>26</Paragraphs>
  <Slides>6</Slides>
  <Notes>3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Times New Roman</vt:lpstr>
      <vt:lpstr>Wingdings</vt:lpstr>
      <vt:lpstr>Office 테마</vt:lpstr>
      <vt:lpstr>Graph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549</cp:revision>
  <dcterms:created xsi:type="dcterms:W3CDTF">2022-09-14T04:48:29Z</dcterms:created>
  <dcterms:modified xsi:type="dcterms:W3CDTF">2023-03-16T06:22:12Z</dcterms:modified>
</cp:coreProperties>
</file>